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2" r:id="rId4"/>
    <p:sldId id="263" r:id="rId5"/>
    <p:sldId id="266" r:id="rId6"/>
    <p:sldId id="267" r:id="rId7"/>
    <p:sldId id="269" r:id="rId8"/>
    <p:sldId id="268" r:id="rId9"/>
    <p:sldId id="270" r:id="rId10"/>
    <p:sldId id="271" r:id="rId11"/>
    <p:sldId id="264" r:id="rId12"/>
    <p:sldId id="272" r:id="rId13"/>
    <p:sldId id="273" r:id="rId14"/>
    <p:sldId id="285" r:id="rId15"/>
    <p:sldId id="283" r:id="rId16"/>
    <p:sldId id="275" r:id="rId17"/>
    <p:sldId id="276" r:id="rId18"/>
    <p:sldId id="281" r:id="rId19"/>
    <p:sldId id="282" r:id="rId20"/>
    <p:sldId id="277" r:id="rId21"/>
    <p:sldId id="265" r:id="rId22"/>
    <p:sldId id="258" r:id="rId23"/>
    <p:sldId id="284" r:id="rId24"/>
    <p:sldId id="259" r:id="rId25"/>
    <p:sldId id="260" r:id="rId26"/>
    <p:sldId id="261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8" autoAdjust="0"/>
  </p:normalViewPr>
  <p:slideViewPr>
    <p:cSldViewPr showGuides="1">
      <p:cViewPr varScale="1">
        <p:scale>
          <a:sx n="83" d="100"/>
          <a:sy n="83" d="100"/>
        </p:scale>
        <p:origin x="-150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BDE07-BCD9-4203-A31C-3AC15226053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69001-A7DB-445D-9A94-1D5AD663A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1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69001-A7DB-445D-9A94-1D5AD663A4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3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69001-A7DB-445D-9A94-1D5AD663A41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16632"/>
            <a:ext cx="3269744" cy="1512168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rgbClr val="003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03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  <a:t>Муниципальное  </a:t>
            </a:r>
            <a:r>
              <a:rPr lang="ru-RU" altLang="ru-RU" sz="1600" b="1" dirty="0">
                <a:solidFill>
                  <a:srgbClr val="C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  <a:t>бюджетное  дошкольное  образовательное учреждение №106 </a:t>
            </a:r>
            <a:br>
              <a:rPr lang="ru-RU" altLang="ru-RU" sz="1600" b="1" dirty="0">
                <a:solidFill>
                  <a:srgbClr val="C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  <a:t>«</a:t>
            </a:r>
            <a:r>
              <a:rPr lang="ru-RU" altLang="ru-RU" sz="1600" b="1" dirty="0">
                <a:solidFill>
                  <a:srgbClr val="C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  <a:t>Детский сад присмотра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  <a:t/>
            </a:r>
            <a:br>
              <a:rPr lang="ru-RU" alt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  <a:t>и оздоровления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  <a:t>«</a:t>
            </a: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  <a:t>Пчёлка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  <a:t>»</a:t>
            </a:r>
            <a:r>
              <a:rPr lang="ru-RU" alt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  <a:t>»</a:t>
            </a:r>
            <a:br>
              <a:rPr lang="ru-RU" alt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  <a:t>г. Кемерово</a:t>
            </a:r>
            <a:br>
              <a:rPr lang="ru-RU" alt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abic Typesetting" panose="03020402040406030203" pitchFamily="66" charset="-78"/>
              </a:rPr>
            </a:br>
            <a:r>
              <a:rPr lang="ru-RU" altLang="ru-RU" sz="1600" dirty="0">
                <a:solidFill>
                  <a:srgbClr val="003060"/>
                </a:solidFill>
                <a:latin typeface="Corbel"/>
                <a:cs typeface="Arabic Typesetting" panose="03020402040406030203" pitchFamily="66" charset="-78"/>
              </a:rPr>
              <a:t/>
            </a:r>
            <a:br>
              <a:rPr lang="ru-RU" altLang="ru-RU" sz="1600" dirty="0">
                <a:solidFill>
                  <a:srgbClr val="003060"/>
                </a:solidFill>
                <a:latin typeface="Corbel"/>
                <a:cs typeface="Arabic Typesetting" panose="03020402040406030203" pitchFamily="66" charset="-78"/>
              </a:rPr>
            </a:br>
            <a:endParaRPr lang="ru-RU" sz="4900" b="1" i="1" dirty="0">
              <a:cs typeface="Arabic Typesetting" panose="03020402040406030203" pitchFamily="66" charset="-78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43808" y="3284985"/>
            <a:ext cx="5871596" cy="2448271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ru-RU" alt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 Сюжетно-ролевая </a:t>
            </a:r>
            <a:endParaRPr kumimoji="1" lang="ru-RU" alt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ru-RU" alt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игра в образовательном процессе </a:t>
            </a:r>
            <a:r>
              <a:rPr kumimoji="1" lang="ru-RU" alt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ДОУ» 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4579" y="1285860"/>
            <a:ext cx="4006228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76" y="2204864"/>
            <a:ext cx="1992588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717" y="404664"/>
            <a:ext cx="1101396" cy="85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3113" y="1700808"/>
            <a:ext cx="103148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6632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Минобразования РФ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15 марта 2004 г.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03-5146ин/14-03 «Примерные требования к содержанию развивающей среды детей дошкольного возраста, воспитывающихся в семье»</a:t>
            </a:r>
          </a:p>
        </p:txBody>
      </p:sp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5" y="595390"/>
            <a:ext cx="1008114" cy="88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4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30603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8605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60848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Минобразования РФ от17.05.1995 № 61/19-12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психолого-педагогических требованиях к играм и игрушкам в современных условиях» 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52A4"/>
                </a:solidFill>
                <a:latin typeface="Times New Roman" pitchFamily="18" charset="0"/>
                <a:cs typeface="Times New Roman" pitchFamily="18" charset="0"/>
              </a:rPr>
              <a:t>(Текст документа по состоянию на июль 2011 год</a:t>
            </a:r>
            <a:r>
              <a:rPr lang="ru-RU" altLang="ru-RU" sz="2000" dirty="0">
                <a:solidFill>
                  <a:srgbClr val="0052A4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335" y="620688"/>
            <a:ext cx="9753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4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628" y="456534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2071678"/>
            <a:ext cx="73837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по новому стандарту обучение детей проходит в игровой форме, не замедлит ли это процесс их взросления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Будем рассуждать?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9"/>
            <a:ext cx="1152128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27984" y="404664"/>
            <a:ext cx="4287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B00000"/>
                </a:solidFill>
                <a:latin typeface="Times New Roman" pitchFamily="18" charset="0"/>
              </a:rPr>
              <a:t>Значение сюжетно – ролевой игры в развитии дошкольников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122489"/>
            <a:ext cx="5598368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B00000"/>
              </a:buClr>
              <a:buFont typeface="Wingdings" pitchFamily="2" charset="2"/>
              <a:buChar char="Ø"/>
            </a:pPr>
            <a:r>
              <a:rPr lang="ru-RU" altLang="ru-RU" sz="2800" dirty="0" smtClean="0">
                <a:solidFill>
                  <a:srgbClr val="003060"/>
                </a:solidFill>
                <a:latin typeface="Times New Roman" pitchFamily="18" charset="0"/>
              </a:rPr>
              <a:t>  </a:t>
            </a:r>
            <a:r>
              <a:rPr lang="ru-RU" altLang="ru-RU" sz="2400" dirty="0" smtClean="0">
                <a:solidFill>
                  <a:srgbClr val="003060"/>
                </a:solidFill>
                <a:latin typeface="Times New Roman" pitchFamily="18" charset="0"/>
              </a:rPr>
              <a:t>развитие </a:t>
            </a:r>
            <a:r>
              <a:rPr lang="ru-RU" altLang="ru-RU" sz="2400" dirty="0">
                <a:solidFill>
                  <a:srgbClr val="003060"/>
                </a:solidFill>
                <a:latin typeface="Times New Roman" pitchFamily="18" charset="0"/>
              </a:rPr>
              <a:t>мыслительных процессов (воображение, образное мышление, память, связная речь</a:t>
            </a:r>
            <a:r>
              <a:rPr lang="ru-RU" altLang="ru-RU" sz="2400" dirty="0" smtClean="0">
                <a:solidFill>
                  <a:srgbClr val="003060"/>
                </a:solidFill>
                <a:latin typeface="Times New Roman" pitchFamily="18" charset="0"/>
              </a:rPr>
              <a:t>);</a:t>
            </a:r>
          </a:p>
          <a:p>
            <a:pPr>
              <a:lnSpc>
                <a:spcPct val="90000"/>
              </a:lnSpc>
              <a:buClr>
                <a:srgbClr val="B00000"/>
              </a:buClr>
            </a:pPr>
            <a:endParaRPr lang="ru-RU" altLang="ru-RU" sz="2400" dirty="0">
              <a:solidFill>
                <a:srgbClr val="00306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B00000"/>
              </a:buClr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003060"/>
                </a:solidFill>
                <a:latin typeface="Times New Roman" pitchFamily="18" charset="0"/>
              </a:rPr>
              <a:t>  развитие </a:t>
            </a:r>
            <a:r>
              <a:rPr lang="ru-RU" altLang="ru-RU" sz="2400" dirty="0">
                <a:solidFill>
                  <a:srgbClr val="003060"/>
                </a:solidFill>
                <a:latin typeface="Times New Roman" pitchFamily="18" charset="0"/>
              </a:rPr>
              <a:t>эмоциональной сферы</a:t>
            </a:r>
            <a:r>
              <a:rPr lang="ru-RU" altLang="ru-RU" sz="2400" dirty="0" smtClean="0">
                <a:solidFill>
                  <a:srgbClr val="003060"/>
                </a:solidFill>
                <a:latin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buClr>
                <a:srgbClr val="B00000"/>
              </a:buClr>
            </a:pPr>
            <a:endParaRPr lang="ru-RU" altLang="ru-RU" sz="2400" dirty="0">
              <a:solidFill>
                <a:srgbClr val="00306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B00000"/>
              </a:buClr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3060"/>
                </a:solidFill>
                <a:latin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3060"/>
                </a:solidFill>
                <a:latin typeface="Times New Roman" pitchFamily="18" charset="0"/>
              </a:rPr>
              <a:t> развитие </a:t>
            </a:r>
            <a:r>
              <a:rPr lang="ru-RU" altLang="ru-RU" sz="2400" dirty="0">
                <a:solidFill>
                  <a:srgbClr val="003060"/>
                </a:solidFill>
                <a:latin typeface="Times New Roman" pitchFamily="18" charset="0"/>
              </a:rPr>
              <a:t>социальных и коммуникативных способностей (сопереживать, договариваться, отстаивать свою точку зрения, находить компромиссы, разрешать конфликты)</a:t>
            </a:r>
          </a:p>
          <a:p>
            <a:pPr>
              <a:buFont typeface="Wingdings 2" pitchFamily="18" charset="2"/>
              <a:buNone/>
            </a:pPr>
            <a:endParaRPr lang="ru-RU" altLang="ru-RU" sz="2400" dirty="0">
              <a:solidFill>
                <a:srgbClr val="003060"/>
              </a:solidFill>
              <a:latin typeface="Times New Roman" pitchFamily="18" charset="0"/>
            </a:endParaRPr>
          </a:p>
        </p:txBody>
      </p:sp>
      <p:pic>
        <p:nvPicPr>
          <p:cNvPr id="7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59" y="620688"/>
            <a:ext cx="108011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1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24521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932039" y="548680"/>
            <a:ext cx="3672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00000"/>
                </a:solidFill>
                <a:latin typeface="Times New Roman" pitchFamily="18" charset="0"/>
              </a:rPr>
              <a:t>Структура сюжетно – ролевой  игры: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887040"/>
            <a:ext cx="58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B00000"/>
              </a:buClr>
              <a:buFont typeface="Wingdings 2" pitchFamily="18" charset="2"/>
              <a:buChar char=""/>
            </a:pPr>
            <a:endParaRPr lang="ru-RU" altLang="ru-RU" sz="2000" b="1" dirty="0" smtClean="0">
              <a:solidFill>
                <a:srgbClr val="00306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B00000"/>
              </a:buClr>
              <a:buFont typeface="Wingdings 2" pitchFamily="18" charset="2"/>
              <a:buChar char=""/>
            </a:pPr>
            <a:r>
              <a:rPr lang="ru-RU" altLang="ru-RU" sz="2000" b="1" dirty="0" smtClean="0">
                <a:solidFill>
                  <a:srgbClr val="003060"/>
                </a:solidFill>
                <a:latin typeface="Times New Roman" pitchFamily="18" charset="0"/>
              </a:rPr>
              <a:t>Сюжет </a:t>
            </a:r>
            <a:r>
              <a:rPr lang="ru-RU" altLang="ru-RU" sz="2000" dirty="0">
                <a:solidFill>
                  <a:srgbClr val="003060"/>
                </a:solidFill>
                <a:latin typeface="Times New Roman" pitchFamily="18" charset="0"/>
              </a:rPr>
              <a:t>(сфера действительности: быт семьи, труд взрослых, события в стране, др.); </a:t>
            </a:r>
            <a:endParaRPr lang="ru-RU" altLang="ru-RU" sz="2000" b="1" dirty="0">
              <a:solidFill>
                <a:srgbClr val="00306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B00000"/>
              </a:buClr>
              <a:buFont typeface="Wingdings 2" pitchFamily="18" charset="2"/>
              <a:buChar char=""/>
            </a:pPr>
            <a:r>
              <a:rPr lang="ru-RU" altLang="ru-RU" sz="2000" b="1" dirty="0">
                <a:solidFill>
                  <a:srgbClr val="003060"/>
                </a:solidFill>
                <a:latin typeface="Times New Roman" pitchFamily="18" charset="0"/>
              </a:rPr>
              <a:t>Содержание</a:t>
            </a:r>
            <a:r>
              <a:rPr lang="ru-RU" altLang="ru-RU" sz="2000" dirty="0">
                <a:solidFill>
                  <a:srgbClr val="003060"/>
                </a:solidFill>
                <a:latin typeface="Times New Roman" pitchFamily="18" charset="0"/>
              </a:rPr>
              <a:t> (младший возраст – действия с игрушками, старший возраст – взаимоотношения взрослых); </a:t>
            </a:r>
            <a:endParaRPr lang="ru-RU" altLang="ru-RU" sz="2000" b="1" dirty="0">
              <a:solidFill>
                <a:srgbClr val="00306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B00000"/>
              </a:buClr>
              <a:buFont typeface="Wingdings 2" pitchFamily="18" charset="2"/>
              <a:buChar char=""/>
            </a:pPr>
            <a:r>
              <a:rPr lang="ru-RU" altLang="ru-RU" sz="2000" b="1" dirty="0">
                <a:solidFill>
                  <a:srgbClr val="003060"/>
                </a:solidFill>
                <a:latin typeface="Times New Roman" pitchFamily="18" charset="0"/>
              </a:rPr>
              <a:t>Роль </a:t>
            </a:r>
            <a:r>
              <a:rPr lang="ru-RU" altLang="ru-RU" sz="2000" dirty="0">
                <a:solidFill>
                  <a:srgbClr val="003060"/>
                </a:solidFill>
                <a:latin typeface="Times New Roman" pitchFamily="18" charset="0"/>
              </a:rPr>
              <a:t>- игровая позиция ребенка, состоящая в отождествлении им себя или другого участника игры с каким-либо персонажем воображаемой ситуации; </a:t>
            </a:r>
            <a:endParaRPr lang="ru-RU" altLang="ru-RU" sz="2000" b="1" dirty="0">
              <a:solidFill>
                <a:srgbClr val="00306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B00000"/>
              </a:buClr>
              <a:buFont typeface="Wingdings 2" pitchFamily="18" charset="2"/>
              <a:buChar char=""/>
            </a:pPr>
            <a:r>
              <a:rPr lang="ru-RU" altLang="ru-RU" sz="2000" b="1" dirty="0">
                <a:solidFill>
                  <a:srgbClr val="003060"/>
                </a:solidFill>
                <a:latin typeface="Times New Roman" pitchFamily="18" charset="0"/>
              </a:rPr>
              <a:t>Воображаемая ситуация </a:t>
            </a:r>
          </a:p>
          <a:p>
            <a:pPr>
              <a:lnSpc>
                <a:spcPct val="90000"/>
              </a:lnSpc>
              <a:buClr>
                <a:srgbClr val="B00000"/>
              </a:buClr>
              <a:buFont typeface="Wingdings 2" pitchFamily="18" charset="2"/>
              <a:buChar char=""/>
            </a:pPr>
            <a:r>
              <a:rPr lang="ru-RU" altLang="ru-RU" sz="2000" b="1" dirty="0">
                <a:solidFill>
                  <a:srgbClr val="003060"/>
                </a:solidFill>
                <a:latin typeface="Times New Roman" pitchFamily="18" charset="0"/>
              </a:rPr>
              <a:t>Правила</a:t>
            </a:r>
            <a:r>
              <a:rPr lang="ru-RU" altLang="ru-RU" sz="2000" dirty="0">
                <a:solidFill>
                  <a:srgbClr val="00306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6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40780"/>
            <a:ext cx="1296144" cy="11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4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864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92697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B00000"/>
                </a:solidFill>
                <a:latin typeface="Times New Roman" pitchFamily="18" charset="0"/>
              </a:rPr>
              <a:t>Принципы организации </a:t>
            </a:r>
            <a:br>
              <a:rPr lang="ru-RU" altLang="ru-RU" sz="2400" b="1" dirty="0">
                <a:solidFill>
                  <a:srgbClr val="B00000"/>
                </a:solidFill>
                <a:latin typeface="Times New Roman" pitchFamily="18" charset="0"/>
              </a:rPr>
            </a:br>
            <a:r>
              <a:rPr lang="ru-RU" altLang="ru-RU" sz="2400" b="1" dirty="0">
                <a:solidFill>
                  <a:srgbClr val="B00000"/>
                </a:solidFill>
                <a:latin typeface="Times New Roman" pitchFamily="18" charset="0"/>
              </a:rPr>
              <a:t>сюжетно-ролевой игры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388442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313" indent="0">
              <a:lnSpc>
                <a:spcPct val="80000"/>
              </a:lnSpc>
              <a:buFont typeface="Wingdings 2" pitchFamily="18" charset="2"/>
              <a:buNone/>
            </a:pPr>
            <a:endParaRPr lang="ru-RU" altLang="ru-RU" b="1" i="1" dirty="0" smtClean="0">
              <a:solidFill>
                <a:srgbClr val="003060"/>
              </a:solidFill>
              <a:latin typeface="Times New Roman" pitchFamily="18" charset="0"/>
            </a:endParaRPr>
          </a:p>
          <a:p>
            <a:pPr marL="87313" indent="0">
              <a:lnSpc>
                <a:spcPct val="80000"/>
              </a:lnSpc>
              <a:buFont typeface="Wingdings 2" pitchFamily="18" charset="2"/>
              <a:buNone/>
            </a:pPr>
            <a:endParaRPr lang="ru-RU" altLang="ru-RU" b="1" i="1" dirty="0">
              <a:solidFill>
                <a:srgbClr val="003060"/>
              </a:solidFill>
              <a:latin typeface="Times New Roman" pitchFamily="18" charset="0"/>
            </a:endParaRPr>
          </a:p>
          <a:p>
            <a:pPr marL="87313" indent="0">
              <a:lnSpc>
                <a:spcPct val="80000"/>
              </a:lnSpc>
              <a:buFont typeface="Wingdings 2" pitchFamily="18" charset="2"/>
              <a:buNone/>
            </a:pPr>
            <a:endParaRPr lang="ru-RU" altLang="ru-RU" b="1" i="1" dirty="0" smtClean="0">
              <a:solidFill>
                <a:srgbClr val="003060"/>
              </a:solidFill>
              <a:latin typeface="Times New Roman" pitchFamily="18" charset="0"/>
            </a:endParaRPr>
          </a:p>
          <a:p>
            <a:pPr marL="87313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b="1" i="1" dirty="0" smtClean="0">
                <a:solidFill>
                  <a:srgbClr val="003060"/>
                </a:solidFill>
                <a:latin typeface="Times New Roman" pitchFamily="18" charset="0"/>
              </a:rPr>
              <a:t>1-й </a:t>
            </a:r>
            <a:r>
              <a:rPr lang="ru-RU" altLang="ru-RU" b="1" i="1" dirty="0">
                <a:solidFill>
                  <a:srgbClr val="003060"/>
                </a:solidFill>
                <a:latin typeface="Times New Roman" pitchFamily="18" charset="0"/>
              </a:rPr>
              <a:t>принцип –  </a:t>
            </a:r>
            <a:r>
              <a:rPr lang="ru-RU" altLang="ru-RU" dirty="0">
                <a:solidFill>
                  <a:srgbClr val="003060"/>
                </a:solidFill>
                <a:latin typeface="Times New Roman" pitchFamily="18" charset="0"/>
              </a:rPr>
              <a:t>воспитатель должен играть вместе с детьми (взрослый -  «умеющий интересно играть партнер»)</a:t>
            </a:r>
            <a:r>
              <a:rPr lang="ru-RU" altLang="ru-RU" b="1" dirty="0">
                <a:solidFill>
                  <a:srgbClr val="003060"/>
                </a:solidFill>
                <a:latin typeface="Times New Roman" pitchFamily="18" charset="0"/>
              </a:rPr>
              <a:t> </a:t>
            </a:r>
            <a:endParaRPr lang="ru-RU" altLang="ru-RU" b="1" i="1" dirty="0">
              <a:solidFill>
                <a:srgbClr val="003060"/>
              </a:solidFill>
              <a:latin typeface="Times New Roman" pitchFamily="18" charset="0"/>
            </a:endParaRPr>
          </a:p>
          <a:p>
            <a:pPr marL="87313" indent="0">
              <a:lnSpc>
                <a:spcPct val="80000"/>
              </a:lnSpc>
              <a:buFont typeface="Wingdings 2" pitchFamily="18" charset="2"/>
              <a:buNone/>
            </a:pPr>
            <a:endParaRPr lang="ru-RU" altLang="ru-RU" b="1" i="1" dirty="0">
              <a:solidFill>
                <a:srgbClr val="003060"/>
              </a:solidFill>
              <a:latin typeface="Times New Roman" pitchFamily="18" charset="0"/>
            </a:endParaRPr>
          </a:p>
          <a:p>
            <a:pPr marL="87313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b="1" i="1" dirty="0">
                <a:solidFill>
                  <a:srgbClr val="003060"/>
                </a:solidFill>
                <a:latin typeface="Times New Roman" pitchFamily="18" charset="0"/>
              </a:rPr>
              <a:t>2-й принцип – </a:t>
            </a:r>
            <a:r>
              <a:rPr lang="ru-RU" altLang="ru-RU" dirty="0">
                <a:solidFill>
                  <a:srgbClr val="003060"/>
                </a:solidFill>
                <a:latin typeface="Times New Roman" pitchFamily="18" charset="0"/>
              </a:rPr>
              <a:t>воспитатель должен играть с детьми на всех возрастных этапах,  но на каждом этапе  сразу дети «открывают» и осваивают новый, более сложный способ ее построения. </a:t>
            </a:r>
          </a:p>
          <a:p>
            <a:pPr marL="87313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b="1" i="1" dirty="0">
                <a:solidFill>
                  <a:srgbClr val="003060"/>
                </a:solidFill>
                <a:latin typeface="Times New Roman" pitchFamily="18" charset="0"/>
              </a:rPr>
              <a:t>    </a:t>
            </a:r>
          </a:p>
          <a:p>
            <a:pPr marL="87313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b="1" i="1" dirty="0">
                <a:solidFill>
                  <a:srgbClr val="003060"/>
                </a:solidFill>
                <a:latin typeface="Times New Roman" pitchFamily="18" charset="0"/>
              </a:rPr>
              <a:t>3-й принцип - </a:t>
            </a:r>
            <a:r>
              <a:rPr lang="ru-RU" altLang="ru-RU" dirty="0">
                <a:solidFill>
                  <a:srgbClr val="003060"/>
                </a:solidFill>
                <a:latin typeface="Times New Roman" pitchFamily="18" charset="0"/>
              </a:rPr>
              <a:t>на каждом этапе дошкольного детства необходимо при формировании игровых умений одновременно ориентировать ребенка, как на осуществление игрового действия, так и на пояснение его смысла партнерам – взрослому или сверстникам.</a:t>
            </a:r>
          </a:p>
          <a:p>
            <a:pPr marL="87313" indent="0">
              <a:lnSpc>
                <a:spcPct val="80000"/>
              </a:lnSpc>
              <a:buFont typeface="Wingdings 2" pitchFamily="18" charset="2"/>
              <a:buNone/>
            </a:pPr>
            <a:endParaRPr lang="ru-RU" altLang="ru-RU" dirty="0">
              <a:solidFill>
                <a:srgbClr val="003060"/>
              </a:solidFill>
              <a:latin typeface="Times New Roman" pitchFamily="18" charset="0"/>
            </a:endParaRPr>
          </a:p>
        </p:txBody>
      </p:sp>
      <p:pic>
        <p:nvPicPr>
          <p:cNvPr id="7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40780"/>
            <a:ext cx="1296144" cy="11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6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2122489"/>
            <a:ext cx="559836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B00000"/>
              </a:buClr>
            </a:pPr>
            <a:r>
              <a:rPr lang="ru-RU" altLang="ru-RU" sz="2800" dirty="0" smtClean="0">
                <a:solidFill>
                  <a:srgbClr val="003060"/>
                </a:solidFill>
                <a:latin typeface="Times New Roman" pitchFamily="18" charset="0"/>
              </a:rPr>
              <a:t> </a:t>
            </a:r>
            <a:endParaRPr lang="ru-RU" altLang="ru-RU" sz="2400" dirty="0">
              <a:solidFill>
                <a:srgbClr val="00306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04664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Этапы </a:t>
            </a:r>
            <a:r>
              <a:rPr lang="ru-RU" alt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развития сюжетно-ролевой </a:t>
            </a:r>
            <a:r>
              <a:rPr lang="ru-RU" alt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игры</a:t>
            </a:r>
            <a:endParaRPr lang="ru-RU" sz="28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988841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altLang="ru-RU" sz="2800" b="1" u="sng" dirty="0">
                <a:solidFill>
                  <a:srgbClr val="B00000"/>
                </a:solidFill>
                <a:latin typeface="Times New Roman" pitchFamily="18" charset="0"/>
              </a:rPr>
              <a:t>Первый этап:</a:t>
            </a:r>
            <a:r>
              <a:rPr lang="ru-RU" altLang="ru-RU" sz="2800" dirty="0">
                <a:solidFill>
                  <a:srgbClr val="003060"/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dirty="0">
                <a:solidFill>
                  <a:srgbClr val="003060"/>
                </a:solidFill>
                <a:latin typeface="Times New Roman" pitchFamily="18" charset="0"/>
              </a:rPr>
              <a:t>игры в отдельные действия взрослых.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b="1" u="sng" dirty="0">
                <a:solidFill>
                  <a:srgbClr val="B00000"/>
                </a:solidFill>
                <a:latin typeface="Times New Roman" pitchFamily="18" charset="0"/>
              </a:rPr>
              <a:t>Второй этап:</a:t>
            </a:r>
            <a:r>
              <a:rPr lang="ru-RU" altLang="ru-RU" sz="2800" dirty="0">
                <a:solidFill>
                  <a:srgbClr val="003060"/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dirty="0">
                <a:solidFill>
                  <a:srgbClr val="003060"/>
                </a:solidFill>
                <a:latin typeface="Times New Roman" pitchFamily="18" charset="0"/>
              </a:rPr>
              <a:t>простые ролевые игры.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b="1" u="sng" dirty="0">
                <a:solidFill>
                  <a:srgbClr val="B00000"/>
                </a:solidFill>
                <a:latin typeface="Times New Roman" pitchFamily="18" charset="0"/>
              </a:rPr>
              <a:t>Третий этап:</a:t>
            </a:r>
            <a:r>
              <a:rPr lang="ru-RU" altLang="ru-RU" sz="2800" dirty="0">
                <a:solidFill>
                  <a:srgbClr val="003060"/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dirty="0">
                <a:solidFill>
                  <a:srgbClr val="003060"/>
                </a:solidFill>
                <a:latin typeface="Times New Roman" pitchFamily="18" charset="0"/>
              </a:rPr>
              <a:t>сюжетно-ролевые игры.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b="1" u="sng" dirty="0">
                <a:solidFill>
                  <a:srgbClr val="B00000"/>
                </a:solidFill>
                <a:latin typeface="Times New Roman" pitchFamily="18" charset="0"/>
              </a:rPr>
              <a:t>Четвёртый этап:</a:t>
            </a:r>
            <a:r>
              <a:rPr lang="ru-RU" altLang="ru-RU" sz="2800" dirty="0">
                <a:solidFill>
                  <a:srgbClr val="003060"/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dirty="0">
                <a:solidFill>
                  <a:srgbClr val="003060"/>
                </a:solidFill>
                <a:latin typeface="Times New Roman" pitchFamily="18" charset="0"/>
              </a:rPr>
              <a:t>творческие сюжетные игры.</a:t>
            </a:r>
          </a:p>
          <a:p>
            <a:pPr>
              <a:buFont typeface="Wingdings 2" pitchFamily="18" charset="2"/>
              <a:buNone/>
            </a:pPr>
            <a:endParaRPr lang="ru-RU" altLang="ru-RU" sz="2800" dirty="0">
              <a:solidFill>
                <a:srgbClr val="003060"/>
              </a:solidFill>
              <a:latin typeface="Times New Roman" pitchFamily="18" charset="0"/>
            </a:endParaRPr>
          </a:p>
        </p:txBody>
      </p:sp>
      <p:pic>
        <p:nvPicPr>
          <p:cNvPr id="7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40780"/>
            <a:ext cx="1296144" cy="11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6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26935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1385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40780"/>
            <a:ext cx="1296144" cy="11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936" y="593180"/>
            <a:ext cx="1296144" cy="11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014932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1 младшая группа</a:t>
            </a:r>
          </a:p>
          <a:p>
            <a:endParaRPr lang="ru-RU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28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Сюжетно – ролевая игра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«Купание куклы»</a:t>
            </a:r>
          </a:p>
          <a:p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b="1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r"/>
            <a:endParaRPr lang="ru-RU" b="1" u="sng" dirty="0">
              <a:solidFill>
                <a:srgbClr val="C00000"/>
              </a:solidFill>
              <a:latin typeface="Times New Roman" pitchFamily="18" charset="0"/>
            </a:endParaRPr>
          </a:p>
          <a:p>
            <a:pPr algn="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Воспитатель</a:t>
            </a:r>
          </a:p>
          <a:p>
            <a:pPr algn="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высшей категории МБДОУ №106</a:t>
            </a:r>
            <a:endParaRPr lang="ru-RU" sz="28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r"/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Мельнейчук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</a:rPr>
              <a:t> Наталья Александровна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35696" y="404664"/>
            <a:ext cx="68407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B00000"/>
              </a:buClr>
            </a:pPr>
            <a:r>
              <a:rPr lang="ru-RU" alt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Этапы развития игры</a:t>
            </a:r>
          </a:p>
          <a:p>
            <a:pPr algn="r">
              <a:buClr>
                <a:srgbClr val="B00000"/>
              </a:buClr>
            </a:pPr>
            <a:r>
              <a:rPr lang="ru-RU" alt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в разные возрастные  периоды</a:t>
            </a:r>
          </a:p>
          <a:p>
            <a:pPr>
              <a:buClr>
                <a:srgbClr val="B00000"/>
              </a:buClr>
            </a:pPr>
            <a:endParaRPr lang="ru-RU" altLang="ru-RU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buClr>
                <a:srgbClr val="B00000"/>
              </a:buClr>
            </a:pPr>
            <a:endParaRPr lang="ru-RU" altLang="ru-RU" sz="2400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buClr>
                <a:srgbClr val="B00000"/>
              </a:buClr>
              <a:buFont typeface="Wingdings 2" pitchFamily="18" charset="2"/>
              <a:buChar char=""/>
            </a:pPr>
            <a:r>
              <a:rPr lang="ru-RU" altLang="ru-RU" sz="2000" dirty="0" smtClean="0">
                <a:solidFill>
                  <a:srgbClr val="003060"/>
                </a:solidFill>
                <a:latin typeface="Times New Roman" pitchFamily="18" charset="0"/>
              </a:rPr>
              <a:t>1,6 </a:t>
            </a:r>
            <a:r>
              <a:rPr lang="ru-RU" altLang="ru-RU" sz="2000" dirty="0">
                <a:solidFill>
                  <a:srgbClr val="003060"/>
                </a:solidFill>
                <a:latin typeface="Times New Roman" pitchFamily="18" charset="0"/>
              </a:rPr>
              <a:t>– 2 г. В раннем детстве закладываются предпосылки сюжетно- ролевой игры. Дети этого возраста предпочитают свободное, достаточно большое пространство, где можно удовлетворить потребность в активном движении: катание, лазание, игры с крупными двигателями.</a:t>
            </a:r>
          </a:p>
          <a:p>
            <a:pPr>
              <a:buClr>
                <a:srgbClr val="B00000"/>
              </a:buClr>
              <a:buFont typeface="Wingdings 2" pitchFamily="18" charset="2"/>
              <a:buChar char=""/>
            </a:pPr>
            <a:r>
              <a:rPr lang="ru-RU" altLang="ru-RU" sz="2000" dirty="0">
                <a:solidFill>
                  <a:srgbClr val="003060"/>
                </a:solidFill>
                <a:latin typeface="Times New Roman" pitchFamily="18" charset="0"/>
              </a:rPr>
              <a:t>2-3 г. Первые сюжетно- ролевые игры дошкольников имеют огромное значение для решения задач всестороннего развития ребёнка. Именно сюжетная игра в этом возрасте отображает жизненные впечатления, закрепляет и уточняет знания об окружающем.</a:t>
            </a:r>
          </a:p>
          <a:p>
            <a:pPr>
              <a:buClr>
                <a:srgbClr val="B00000"/>
              </a:buClr>
              <a:buFont typeface="Wingdings 2" pitchFamily="18" charset="2"/>
              <a:buChar char=""/>
            </a:pPr>
            <a:r>
              <a:rPr lang="ru-RU" altLang="ru-RU" sz="2000" dirty="0">
                <a:solidFill>
                  <a:srgbClr val="003060"/>
                </a:solidFill>
                <a:latin typeface="Times New Roman" pitchFamily="18" charset="0"/>
              </a:rPr>
              <a:t>3-4 г. Одной из основных задач воспитателя этой группы является своевременно сформировать у детей умение действовать на первых этапах игры, и именно от этого будет зависеть ,станет ли игра каждого ребёнка ведущей, самостоятельной деятельностью</a:t>
            </a:r>
            <a:r>
              <a:rPr lang="ru-RU" altLang="ru-RU" dirty="0">
                <a:solidFill>
                  <a:srgbClr val="00306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40780"/>
            <a:ext cx="1296144" cy="11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5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35696" y="1844824"/>
            <a:ext cx="67687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00000"/>
              </a:buClr>
              <a:buFont typeface="Wingdings 2" pitchFamily="18" charset="2"/>
              <a:buChar char=""/>
            </a:pPr>
            <a:r>
              <a:rPr lang="ru-RU" altLang="ru-RU" sz="2000" dirty="0">
                <a:solidFill>
                  <a:srgbClr val="003060"/>
                </a:solidFill>
                <a:latin typeface="Times New Roman" pitchFamily="18" charset="0"/>
              </a:rPr>
              <a:t>4-5 л. В играх среднего дошкольного возраста проявляются первые ростки дружбы, начинаются общие переживания, открываются большие возможности для воспитания таких качеств как доброжелательность, вежливость, заботливость, любовь к ближнему.</a:t>
            </a:r>
          </a:p>
          <a:p>
            <a:pPr>
              <a:buClr>
                <a:srgbClr val="B00000"/>
              </a:buClr>
              <a:buFont typeface="Wingdings 2" pitchFamily="18" charset="2"/>
              <a:buChar char=""/>
            </a:pPr>
            <a:r>
              <a:rPr lang="ru-RU" altLang="ru-RU" sz="2000" dirty="0">
                <a:solidFill>
                  <a:srgbClr val="003060"/>
                </a:solidFill>
                <a:latin typeface="Times New Roman" pitchFamily="18" charset="0"/>
              </a:rPr>
              <a:t>5-6 л. Игры детей старшего дошкольного возраста направлены формирование умения самостоятельно организовываться в группы для общей игры, совместно обдумывать содержание игр, согласовывать свои действия с участниками игры, умение самостоятельно и справедливо разрешать споры.</a:t>
            </a:r>
          </a:p>
          <a:p>
            <a:pPr>
              <a:buClr>
                <a:srgbClr val="B00000"/>
              </a:buClr>
              <a:buFont typeface="Wingdings 2" pitchFamily="18" charset="2"/>
              <a:buChar char=""/>
            </a:pPr>
            <a:r>
              <a:rPr lang="ru-RU" altLang="ru-RU" sz="2000" dirty="0">
                <a:solidFill>
                  <a:srgbClr val="003060"/>
                </a:solidFill>
                <a:latin typeface="Times New Roman" pitchFamily="18" charset="0"/>
              </a:rPr>
              <a:t>6-8 л. Игровой опыт детей подготовительной группы обогащается как за счёт усложнения сюжетной, событийной стороны игры, так и за счёт усложнения способов воспроизведения этих событий в игре.</a:t>
            </a:r>
          </a:p>
          <a:p>
            <a:pPr>
              <a:buFont typeface="Wingdings 2" pitchFamily="18" charset="2"/>
              <a:buNone/>
            </a:pPr>
            <a:endParaRPr lang="ru-RU" altLang="ru-RU" sz="2000" dirty="0"/>
          </a:p>
        </p:txBody>
      </p:sp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40780"/>
            <a:ext cx="1296144" cy="11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3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32656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2071678"/>
            <a:ext cx="69517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eaLnBrk="0" hangingPunct="0">
              <a:defRPr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Игра – это огромное светлое окно, через которое в духовный мир ребёнка вливается живительный поток представлений, понятий об окружающем мире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  <a:p>
            <a:pPr indent="450850" eaLnBrk="0" hangingPunct="0"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</a:t>
            </a:r>
          </a:p>
          <a:p>
            <a:pPr indent="450850" algn="r" eaLnBrk="0" hangingPunct="0">
              <a:defRPr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      В.А. Сухомлинский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</p:txBody>
      </p:sp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807" y="548680"/>
            <a:ext cx="1254099" cy="96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4051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35697" y="1124744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</a:rPr>
              <a:t>Подготовительная  группа</a:t>
            </a:r>
          </a:p>
          <a:p>
            <a:pPr algn="r"/>
            <a:endParaRPr lang="ru-RU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r"/>
            <a:endParaRPr lang="ru-RU" b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Сюжетно – ролевая игра  </a:t>
            </a: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«Цирк»</a:t>
            </a:r>
          </a:p>
          <a:p>
            <a:endParaRPr lang="ru-RU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r"/>
            <a:endParaRPr lang="ru-RU" b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algn="r"/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Воспитатель</a:t>
            </a:r>
          </a:p>
          <a:p>
            <a:pPr algn="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 высшей категории МБДОУ №106</a:t>
            </a:r>
          </a:p>
          <a:p>
            <a:pPr algn="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Афанасьева Людмила Павловна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40780"/>
            <a:ext cx="1296144" cy="11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2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0"/>
            <a:ext cx="5143472" cy="56917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23728" y="2071678"/>
            <a:ext cx="65008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Метод  обучения </a:t>
            </a:r>
            <a:r>
              <a:rPr lang="ru-RU" sz="2800" dirty="0" smtClean="0">
                <a:solidFill>
                  <a:srgbClr val="C00000"/>
                </a:solidFill>
              </a:rPr>
              <a:t>–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взаимодействия между воспитателем и ребёнком, в результате которого происходит передача и усвоение знаний, умений и навыков, предусмотренных  содержанием обучения.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Приём обучения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кратковременное взаимодействие между воспитателем и ребёнком, направленное на передачу и усвоение конкретного знания, умения, навыка.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40780"/>
            <a:ext cx="1296144" cy="11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4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6130"/>
            <a:ext cx="5035968" cy="55728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63688" y="404664"/>
            <a:ext cx="70567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B00000"/>
              </a:buClr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Сюжетно – ролевая игра</a:t>
            </a:r>
          </a:p>
          <a:p>
            <a:pPr algn="ctr">
              <a:buClr>
                <a:srgbClr val="B00000"/>
              </a:buClr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в работе  </a:t>
            </a:r>
          </a:p>
          <a:p>
            <a:pPr algn="ctr">
              <a:buClr>
                <a:srgbClr val="B00000"/>
              </a:buClr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специалистов ДОУ</a:t>
            </a:r>
          </a:p>
          <a:p>
            <a:pPr algn="ctr">
              <a:buClr>
                <a:srgbClr val="B00000"/>
              </a:buClr>
            </a:pP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buClr>
                <a:srgbClr val="B00000"/>
              </a:buClr>
            </a:pPr>
            <a:endParaRPr lang="ru-RU" altLang="ru-RU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27" name="Picture 3" descr="C:\Users\User\Desktop\ФОТО\DSCF77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2780928"/>
            <a:ext cx="2880320" cy="288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E:\DSCF85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1988840"/>
            <a:ext cx="3096344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118" y="249598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548680"/>
            <a:ext cx="6318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B00000"/>
              </a:buClr>
            </a:pPr>
            <a:endParaRPr lang="ru-RU" altLang="ru-RU" sz="24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r">
              <a:buClr>
                <a:srgbClr val="B00000"/>
              </a:buClr>
            </a:pPr>
            <a:endParaRPr lang="ru-RU" altLang="ru-RU" sz="28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r">
              <a:buClr>
                <a:srgbClr val="B00000"/>
              </a:buClr>
            </a:pPr>
            <a:r>
              <a:rPr lang="ru-RU" altLang="ru-RU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Сюжетно – ролевая игра </a:t>
            </a:r>
          </a:p>
          <a:p>
            <a:pPr>
              <a:buClr>
                <a:srgbClr val="B00000"/>
              </a:buClr>
            </a:pPr>
            <a:endParaRPr lang="ru-RU" altLang="ru-RU" sz="28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Clr>
                <a:srgbClr val="B00000"/>
              </a:buClr>
            </a:pPr>
            <a:endParaRPr lang="ru-RU" altLang="ru-RU" sz="24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buClr>
                <a:srgbClr val="B00000"/>
              </a:buClr>
            </a:pPr>
            <a:r>
              <a:rPr lang="ru-RU" altLang="ru-RU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«Путешествие в лето»</a:t>
            </a:r>
          </a:p>
          <a:p>
            <a:pPr algn="ctr">
              <a:buClr>
                <a:srgbClr val="B00000"/>
              </a:buClr>
            </a:pPr>
            <a:endParaRPr lang="ru-RU" altLang="ru-RU" sz="32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Clr>
                <a:srgbClr val="B00000"/>
              </a:buClr>
            </a:pPr>
            <a:endParaRPr lang="ru-RU" altLang="ru-RU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Clr>
                <a:srgbClr val="B00000"/>
              </a:buClr>
            </a:pPr>
            <a:endParaRPr lang="ru-RU" altLang="ru-RU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Clr>
                <a:srgbClr val="B00000"/>
              </a:buClr>
            </a:pPr>
            <a:endParaRPr lang="ru-RU" alt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buClr>
                <a:srgbClr val="B00000"/>
              </a:buClr>
            </a:pPr>
            <a:endParaRPr lang="ru-RU" alt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algn="r">
              <a:buClr>
                <a:srgbClr val="B00000"/>
              </a:buClr>
            </a:pP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Инструктор по ФИЗО</a:t>
            </a:r>
          </a:p>
          <a:p>
            <a:pPr algn="r">
              <a:buClr>
                <a:srgbClr val="B00000"/>
              </a:buClr>
            </a:pP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высшей категории МБДОУ №106 </a:t>
            </a:r>
          </a:p>
          <a:p>
            <a:pPr algn="r">
              <a:buClr>
                <a:srgbClr val="B00000"/>
              </a:buClr>
            </a:pPr>
            <a:r>
              <a:rPr lang="ru-RU" altLang="ru-RU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Шешукова</a:t>
            </a:r>
            <a:r>
              <a:rPr lang="ru-RU" altLang="ru-RU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Татьяна Васильевна</a:t>
            </a:r>
            <a:endParaRPr lang="ru-RU" altLang="ru-RU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40780"/>
            <a:ext cx="1296144" cy="11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6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1196752"/>
            <a:ext cx="73117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ролевой танец</a:t>
            </a:r>
          </a:p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«Озорная модница»  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Clr>
                <a:srgbClr val="B00000"/>
              </a:buClr>
            </a:pPr>
            <a:r>
              <a:rPr lang="ru-RU" altLang="ru-RU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Хореограф</a:t>
            </a:r>
            <a:endParaRPr lang="ru-RU" altLang="ru-RU" sz="2000" b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 algn="r">
              <a:buClr>
                <a:srgbClr val="B00000"/>
              </a:buClr>
            </a:pPr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</a:rPr>
              <a:t>высшей категории МБДОУ №106 </a:t>
            </a:r>
            <a:endParaRPr lang="ru-RU" altLang="ru-RU" sz="2000" b="1" u="sng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r">
              <a:buClr>
                <a:srgbClr val="B00000"/>
              </a:buClr>
            </a:pPr>
            <a:r>
              <a:rPr lang="ru-RU" altLang="ru-RU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Бекмаматова</a:t>
            </a:r>
            <a:r>
              <a:rPr lang="ru-RU" altLang="ru-RU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Светлана Александровна</a:t>
            </a:r>
            <a:endParaRPr lang="ru-RU" altLang="ru-RU" sz="28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«Зарядка» для ума – кроссворд        «И всё – таки игра»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Докучаева Екатерина Леонидовна</a:t>
            </a:r>
            <a:endParaRPr 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64882"/>
            <a:ext cx="65008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педагога – психолога на развитие сюжетно – ролевой игры в дошкольном возрасте</a:t>
            </a:r>
          </a:p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 </a:t>
            </a:r>
          </a:p>
          <a:p>
            <a:pPr algn="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pPr algn="r"/>
            <a:r>
              <a:rPr lang="ru-RU" sz="20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Коноплёва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Викторовна</a:t>
            </a:r>
            <a:endParaRPr lang="ru-RU" sz="20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353" y="257825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2821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40780"/>
            <a:ext cx="1296144" cy="11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2132856"/>
            <a:ext cx="65527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00000"/>
              </a:buClr>
            </a:pPr>
            <a:r>
              <a:rPr lang="ru-RU" altLang="ru-RU" sz="44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raditional Arabic" panose="02020603050405020304" pitchFamily="18" charset="-78"/>
              </a:rPr>
              <a:t>Спасибо за внимание</a:t>
            </a:r>
            <a:r>
              <a:rPr lang="ru-RU" alt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raditional Arabic" panose="02020603050405020304" pitchFamily="18" charset="-78"/>
              </a:rPr>
              <a:t>!</a:t>
            </a:r>
          </a:p>
          <a:p>
            <a:pPr>
              <a:buClr>
                <a:srgbClr val="B00000"/>
              </a:buClr>
            </a:pPr>
            <a:endParaRPr lang="ru-RU" altLang="ru-RU" sz="3200" b="1" dirty="0">
              <a:solidFill>
                <a:srgbClr val="FF0000"/>
              </a:solidFill>
              <a:latin typeface="Segoe Print" panose="02000600000000000000" pitchFamily="2" charset="0"/>
              <a:cs typeface="Traditional Arabic" panose="02020603050405020304" pitchFamily="18" charset="-78"/>
            </a:endParaRPr>
          </a:p>
          <a:p>
            <a:pPr>
              <a:buClr>
                <a:srgbClr val="B00000"/>
              </a:buClr>
            </a:pPr>
            <a:r>
              <a:rPr lang="ru-RU" altLang="ru-RU" sz="3200" b="1" dirty="0" smtClean="0">
                <a:solidFill>
                  <a:srgbClr val="C00000"/>
                </a:solidFill>
                <a:latin typeface="Segoe Print" panose="02000600000000000000" pitchFamily="2" charset="0"/>
                <a:cs typeface="Traditional Arabic" panose="02020603050405020304" pitchFamily="18" charset="-78"/>
              </a:rPr>
              <a:t>МБДОУ №106</a:t>
            </a:r>
          </a:p>
          <a:p>
            <a:pPr>
              <a:buClr>
                <a:srgbClr val="B00000"/>
              </a:buClr>
            </a:pPr>
            <a:r>
              <a:rPr lang="ru-RU" altLang="ru-RU" sz="3200" b="1" dirty="0" smtClean="0">
                <a:solidFill>
                  <a:srgbClr val="C00000"/>
                </a:solidFill>
                <a:latin typeface="Segoe Print" panose="02000600000000000000" pitchFamily="2" charset="0"/>
                <a:cs typeface="Traditional Arabic" panose="02020603050405020304" pitchFamily="18" charset="-78"/>
              </a:rPr>
              <a:t>«Детский сад                  »</a:t>
            </a:r>
          </a:p>
          <a:p>
            <a:pPr>
              <a:buClr>
                <a:srgbClr val="B00000"/>
              </a:buClr>
            </a:pPr>
            <a:endParaRPr lang="ru-RU" altLang="ru-RU" sz="3200" b="1" dirty="0">
              <a:solidFill>
                <a:srgbClr val="FF0000"/>
              </a:solidFill>
              <a:latin typeface="Segoe Print" panose="02000600000000000000" pitchFamily="2" charset="0"/>
              <a:cs typeface="Traditional Arabic" panose="02020603050405020304" pitchFamily="18" charset="-78"/>
            </a:endParaRPr>
          </a:p>
          <a:p>
            <a:pPr>
              <a:buClr>
                <a:srgbClr val="B00000"/>
              </a:buClr>
            </a:pPr>
            <a:endParaRPr lang="ru-RU" altLang="ru-RU" sz="3200" b="1" dirty="0" smtClean="0">
              <a:solidFill>
                <a:srgbClr val="FF0000"/>
              </a:solidFill>
              <a:latin typeface="Segoe Print" panose="02000600000000000000" pitchFamily="2" charset="0"/>
              <a:cs typeface="Traditional Arabic" panose="02020603050405020304" pitchFamily="18" charset="-78"/>
            </a:endParaRPr>
          </a:p>
          <a:p>
            <a:pPr>
              <a:buClr>
                <a:srgbClr val="B00000"/>
              </a:buClr>
            </a:pPr>
            <a:endParaRPr lang="ru-RU" altLang="ru-RU" sz="3200" b="1" dirty="0" smtClean="0">
              <a:solidFill>
                <a:srgbClr val="FF0000"/>
              </a:solidFill>
              <a:latin typeface="Segoe Print" panose="02000600000000000000" pitchFamily="2" charset="0"/>
              <a:cs typeface="Traditional Arabic" panose="02020603050405020304" pitchFamily="18" charset="-78"/>
            </a:endParaRPr>
          </a:p>
          <a:p>
            <a:pPr>
              <a:buClr>
                <a:srgbClr val="B00000"/>
              </a:buClr>
            </a:pPr>
            <a:endParaRPr lang="ru-RU" altLang="ru-RU" sz="3200" b="1" dirty="0" smtClean="0">
              <a:solidFill>
                <a:srgbClr val="FF0000"/>
              </a:solidFill>
              <a:latin typeface="Segoe Print" panose="02000600000000000000" pitchFamily="2" charset="0"/>
              <a:cs typeface="Traditional Arabic" panose="02020603050405020304" pitchFamily="18" charset="-78"/>
            </a:endParaRPr>
          </a:p>
          <a:p>
            <a:pPr>
              <a:buClr>
                <a:srgbClr val="B00000"/>
              </a:buClr>
            </a:pPr>
            <a:r>
              <a:rPr lang="ru-RU" altLang="ru-RU" sz="1600" b="1" dirty="0" smtClean="0">
                <a:solidFill>
                  <a:srgbClr val="FF0000"/>
                </a:solidFill>
                <a:latin typeface="Segoe Print" panose="02000600000000000000" pitchFamily="2" charset="0"/>
                <a:cs typeface="Traditional Arabic" panose="02020603050405020304" pitchFamily="18" charset="-78"/>
              </a:rPr>
              <a:t>Кемерово, 2016 год</a:t>
            </a:r>
            <a:endParaRPr lang="ru-RU" altLang="ru-RU" sz="1400" b="1" dirty="0">
              <a:solidFill>
                <a:srgbClr val="FF0000"/>
              </a:solidFill>
              <a:latin typeface="Segoe Print" panose="02000600000000000000" pitchFamily="2" charset="0"/>
              <a:cs typeface="Traditional Arabic" panose="02020603050405020304" pitchFamily="18" charset="-78"/>
            </a:endParaRPr>
          </a:p>
          <a:p>
            <a:pPr>
              <a:buClr>
                <a:srgbClr val="B00000"/>
              </a:buClr>
            </a:pPr>
            <a:endParaRPr lang="ru-RU" altLang="ru-RU" sz="3200" b="1" dirty="0" smtClean="0">
              <a:solidFill>
                <a:srgbClr val="FF0000"/>
              </a:solidFill>
              <a:latin typeface="Segoe Print" panose="02000600000000000000" pitchFamily="2" charset="0"/>
              <a:cs typeface="Traditional Arabic" panose="02020603050405020304" pitchFamily="18" charset="-78"/>
            </a:endParaRPr>
          </a:p>
          <a:p>
            <a:pPr>
              <a:buClr>
                <a:srgbClr val="B00000"/>
              </a:buClr>
            </a:pPr>
            <a:endParaRPr lang="ru-RU" altLang="ru-RU" sz="3200" b="1" dirty="0">
              <a:solidFill>
                <a:srgbClr val="FF0000"/>
              </a:solidFill>
              <a:latin typeface="Segoe Print" panose="02000600000000000000" pitchFamily="2" charset="0"/>
              <a:cs typeface="Traditional Arabic" panose="02020603050405020304" pitchFamily="18" charset="-78"/>
            </a:endParaRPr>
          </a:p>
        </p:txBody>
      </p:sp>
      <p:pic>
        <p:nvPicPr>
          <p:cNvPr id="10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31494"/>
            <a:ext cx="3172944" cy="305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7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34"/>
            <a:ext cx="5143472" cy="56917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47667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Игра в содержании </a:t>
            </a: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ФГОС </a:t>
            </a:r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</a:t>
            </a:r>
            <a:endParaRPr lang="ru-RU" sz="1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772816"/>
            <a:ext cx="66247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принципов Стандарта: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в формах, специфических для детей данной возрастной группы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в форме игры</a:t>
            </a:r>
            <a:r>
              <a:rPr kumimoji="0" lang="ru-RU" sz="280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и исследовательской деятельности, в форме творческой активности, обеспечивающей художественно-эстетическое развитие ребенка. (п. 1.2. (4))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292" y="476671"/>
            <a:ext cx="1191364" cy="91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404664"/>
            <a:ext cx="62646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r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структуре образовательной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дошкольного образования и ее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объему</a:t>
            </a:r>
          </a:p>
          <a:p>
            <a:pPr marL="342900" lvl="1" indent="-342900" algn="ctr">
              <a:lnSpc>
                <a:spcPct val="80000"/>
              </a:lnSpc>
              <a:defRPr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образовательных областей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целями и задачами Программы 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реализовываться в различных видах деятельности (общении,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познавательно-исследовательской деятельности - как сквозных механизмах развития ребенка)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80000"/>
              </a:lnSpc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обозначено,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именно игры организуются в рамках реализации программы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раннем возрасте (1 год - 3 года) - … игры с составными и динамическими игрушками;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дошкольного возраста (3 года - 8 лет) - ряд видов деятельности, таких как игровая, включая сюжетно-ролевую игру, игру с правилами и другие виды игры…» (2.7.)</a:t>
            </a:r>
          </a:p>
        </p:txBody>
      </p:sp>
      <p:pic>
        <p:nvPicPr>
          <p:cNvPr id="7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691454"/>
            <a:ext cx="1027684" cy="7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8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12518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79712" y="1124744"/>
            <a:ext cx="6696744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реализации основной образовательной программы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80000"/>
              </a:lnSpc>
              <a:defRPr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«Условия, необходимые для создания социальной ситуации развития детей, соответствующей специфике дошкольного возраста»,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которых:</a:t>
            </a:r>
          </a:p>
          <a:p>
            <a:pPr marL="890588" lvl="2" indent="-17303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свободного выбора детьми деятельности, участников совместной деятельности; …</a:t>
            </a:r>
          </a:p>
          <a:p>
            <a:pPr marL="890588" lvl="2" indent="-17303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детской инициативы и самостоятельности в разных видах деятельности (игровой, исследовательской, проектной, познавательной и т.д.) …</a:t>
            </a:r>
          </a:p>
          <a:p>
            <a:pPr marL="890588" lvl="2" indent="-17303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спонтанной игры детей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ее обогащение, обеспечение игрового времени и пространства …» (3.2.5. (2, 4) )</a:t>
            </a:r>
          </a:p>
        </p:txBody>
      </p:sp>
      <p:pic>
        <p:nvPicPr>
          <p:cNvPr id="7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58" y="650978"/>
            <a:ext cx="1008113" cy="88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214290"/>
            <a:ext cx="6807700" cy="634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>
              <a:lnSpc>
                <a:spcPct val="80000"/>
              </a:lnSpc>
              <a:defRPr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r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marL="0" lvl="1" algn="r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освоения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r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r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marL="0" lvl="1" algn="r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80000"/>
              </a:lnSpc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на этапе завершения дошкольного образования: …</a:t>
            </a:r>
          </a:p>
          <a:p>
            <a:pPr marL="890588" lvl="2" indent="-17303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проявляет инициативу и самостоятельность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разных видах деятельности - игре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общении, познавательно-исследовательской деятельности, конструировании и др. …;</a:t>
            </a:r>
          </a:p>
          <a:p>
            <a:pPr marL="890588" lvl="2" indent="-17303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активно взаимодействует со сверстниками и взрослыми,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совместных играх; … </a:t>
            </a:r>
          </a:p>
          <a:p>
            <a:pPr marL="890588" lvl="2" indent="-17303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обладает развитым воображением, которое реализуется в разных видах деятельности,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прежде всего в игре; ребёнок владеет разными формами 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игры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различает условную и реальную ситуации, умеет подчиняться разным правилам и социальным нормам . … (4.6.)</a:t>
            </a:r>
          </a:p>
          <a:p>
            <a:pPr marL="1076325" lvl="2" indent="-18573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5" y="595390"/>
            <a:ext cx="936103" cy="88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9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Минобрнауки России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17 октября 2013 г. № 1155  «Об утверждении федерального государственного образовательного стандарта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образования». Зарегистрирован в Минюсте РФ от 14 ноября 2013 г. № 30384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706564"/>
            <a:ext cx="936102" cy="77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0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864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15.05.2013 № 26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утверждении СанПиН 2.4.1.3049-13 «Санитарно- </a:t>
            </a:r>
            <a:r>
              <a:rPr kumimoji="1"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эпидемиологические </a:t>
            </a:r>
            <a:r>
              <a:rPr kumimoji="1"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требования.</a:t>
            </a:r>
          </a:p>
        </p:txBody>
      </p:sp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336" y="620687"/>
            <a:ext cx="975343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3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РФ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29 декабря 2010 г. № 436-ФЗ «О защите детей от информации, причиняющей вред их здоровью и развитию» (в ред. Федерального закона от 28.07.2012 № 139-ФЗ)</a:t>
            </a:r>
          </a:p>
        </p:txBody>
      </p:sp>
      <p:pic>
        <p:nvPicPr>
          <p:cNvPr id="5" name="Picture 9" descr="C:\Users\Пользователь\Desktop\ОБЩАЯ\анимашки и картинки\Детские картинки\45837412_9e4d414367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650976"/>
            <a:ext cx="1037575" cy="83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4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1156</Words>
  <Application>Microsoft Office PowerPoint</Application>
  <PresentationFormat>Экран (4:3)</PresentationFormat>
  <Paragraphs>176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Муниципальное  бюджетное  дошкольное  образовательное учреждение №106  «Детский сад присмотра  и оздоровления «Пчёлка»» г. Кемерово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User</cp:lastModifiedBy>
  <cp:revision>100</cp:revision>
  <dcterms:created xsi:type="dcterms:W3CDTF">2012-05-18T13:41:25Z</dcterms:created>
  <dcterms:modified xsi:type="dcterms:W3CDTF">2016-03-14T05:44:04Z</dcterms:modified>
</cp:coreProperties>
</file>